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6"/>
  </p:handoutMasterIdLst>
  <p:sldIdLst>
    <p:sldId id="299" r:id="rId2"/>
    <p:sldId id="295" r:id="rId3"/>
    <p:sldId id="296" r:id="rId4"/>
    <p:sldId id="256" r:id="rId5"/>
    <p:sldId id="257" r:id="rId6"/>
    <p:sldId id="284" r:id="rId7"/>
    <p:sldId id="265" r:id="rId8"/>
    <p:sldId id="263" r:id="rId9"/>
    <p:sldId id="258" r:id="rId10"/>
    <p:sldId id="261" r:id="rId11"/>
    <p:sldId id="272" r:id="rId12"/>
    <p:sldId id="264" r:id="rId13"/>
    <p:sldId id="259" r:id="rId14"/>
    <p:sldId id="260" r:id="rId15"/>
    <p:sldId id="273" r:id="rId16"/>
    <p:sldId id="268" r:id="rId17"/>
    <p:sldId id="266" r:id="rId18"/>
    <p:sldId id="274" r:id="rId19"/>
    <p:sldId id="297" r:id="rId20"/>
    <p:sldId id="298" r:id="rId21"/>
    <p:sldId id="269" r:id="rId22"/>
    <p:sldId id="270" r:id="rId23"/>
    <p:sldId id="271" r:id="rId24"/>
    <p:sldId id="267" r:id="rId25"/>
    <p:sldId id="275" r:id="rId26"/>
    <p:sldId id="278" r:id="rId27"/>
    <p:sldId id="277" r:id="rId28"/>
    <p:sldId id="276" r:id="rId29"/>
    <p:sldId id="281" r:id="rId30"/>
    <p:sldId id="293" r:id="rId31"/>
    <p:sldId id="282" r:id="rId32"/>
    <p:sldId id="280" r:id="rId33"/>
    <p:sldId id="283" r:id="rId34"/>
    <p:sldId id="279" r:id="rId35"/>
    <p:sldId id="286" r:id="rId36"/>
    <p:sldId id="287" r:id="rId37"/>
    <p:sldId id="285" r:id="rId38"/>
    <p:sldId id="262" r:id="rId39"/>
    <p:sldId id="288" r:id="rId40"/>
    <p:sldId id="289" r:id="rId41"/>
    <p:sldId id="290" r:id="rId42"/>
    <p:sldId id="294" r:id="rId43"/>
    <p:sldId id="292" r:id="rId44"/>
    <p:sldId id="291" r:id="rId4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72" d="100"/>
          <a:sy n="72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D1512669-F49B-4AD7-976E-28B8FC6B8EC6}" type="datetimeFigureOut">
              <a:rPr lang="en-US"/>
              <a:pPr>
                <a:defRPr/>
              </a:pPr>
              <a:t>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7CD4C8D2-834F-4FFC-BA11-32FC507B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0999-2ECF-4C5E-8FF8-538DDF097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002C3-28F9-4218-9742-575B22F17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1244D-75C4-4528-8040-F5FD87C22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56C4A-8DEA-4946-8F36-CFF262EF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6878D-A030-4E47-B928-5E51111A6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8CA3-40F9-459F-A103-34555A98B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6DFAE-77EC-4495-B060-738376588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A17E-BC46-4175-A8F0-8532E0F79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9305-44C2-411B-8DF4-828C178AE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E1B0-ADC6-4502-8B20-371A9C996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BBA5-91E3-48C7-8059-5E32F8AF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B88A88-031D-49B4-AFAC-5235BA40C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b="1" i="1" smtClean="0">
                <a:solidFill>
                  <a:schemeClr val="tx1"/>
                </a:solidFill>
              </a:rPr>
              <a:t>Bio&amp; 241 A&amp;P 1</a:t>
            </a:r>
            <a:br>
              <a:rPr lang="en-US" b="1" i="1" smtClean="0">
                <a:solidFill>
                  <a:schemeClr val="tx1"/>
                </a:solidFill>
              </a:rPr>
            </a:br>
            <a:r>
              <a:rPr lang="en-US" b="1" i="1" smtClean="0">
                <a:solidFill>
                  <a:schemeClr val="tx1"/>
                </a:solidFill>
              </a:rPr>
              <a:t>Unit 3 / Lecture 2</a:t>
            </a:r>
          </a:p>
        </p:txBody>
      </p:sp>
      <p:pic>
        <p:nvPicPr>
          <p:cNvPr id="2051" name="Content Placeholder 4" descr="C:\Documents and Settings\GaryB.SFCC\Local Settings\Temporary Internet Files\Content.IE5\7D4TVQJK\MCPE03606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752600"/>
            <a:ext cx="2251075" cy="4862513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11267" name="Picture 4" descr="muscle2.jpg (9974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12291" name="Picture 4" descr="Plate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78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level: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Contractile Proteins</a:t>
            </a:r>
          </a:p>
        </p:txBody>
      </p:sp>
      <p:pic>
        <p:nvPicPr>
          <p:cNvPr id="13315" name="Picture 3" descr="170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63750"/>
            <a:ext cx="54864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14339" name="Picture 4" descr="sarcom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95488"/>
            <a:ext cx="6324600" cy="4100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15363" name="Picture 3" descr="1704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620000" cy="4495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848600" cy="762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of Cardiac Muscle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458200" cy="54102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2800" b="1" smtClean="0"/>
              <a:t>Branched cylindrical fibers with one centrally-located nucleus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Intercalated discs join neighboring fibers, contain gap junctions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Striated, composed of sarcomeres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Some sarcoplasmic reticulum for Ca 2+ storage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Contains transverse tubules aligned with z-disc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Autorhythmicity, involuntary nervous control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Moderate speed of contraction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Acetylcholine, norepinephrine regulation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No regeneration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Cardiac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  <a:br>
              <a:rPr lang="en-US" sz="3600" b="1" smtClean="0">
                <a:solidFill>
                  <a:schemeClr val="tx1"/>
                </a:solidFill>
              </a:rPr>
            </a:b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9400" y="17891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2" name="Picture 7" descr="Plate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97063"/>
            <a:ext cx="7010400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Organization of Cardiac Muscles </a:t>
            </a:r>
          </a:p>
          <a:p>
            <a:pPr algn="ctr"/>
            <a:r>
              <a:rPr lang="en-US" sz="3600" b="1"/>
              <a:t>at the microscopic level</a:t>
            </a:r>
          </a:p>
        </p:txBody>
      </p:sp>
      <p:pic>
        <p:nvPicPr>
          <p:cNvPr id="18436" name="Picture 5" descr="img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5851525" cy="438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838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of Smooth Muscle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2800" b="1" smtClean="0"/>
              <a:t>Spindle-shaped fibers with single nucleus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Not striated, not composed of sarcomeres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Only scant sarcoplasmic reticulum for Ca 2+ storage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Contains no transverse tubules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Gap junctions between cells in visceral organs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Autorhythmicity, involuntary nervous control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Slow speed of contraction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Acetylcholine, norepinephrine regulation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Considerable regeneration via spericytes</a:t>
            </a:r>
          </a:p>
          <a:p>
            <a:pPr marL="609600" indent="-609600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620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of Smooth Muscle</a:t>
            </a:r>
          </a:p>
        </p:txBody>
      </p:sp>
      <p:pic>
        <p:nvPicPr>
          <p:cNvPr id="20483" name="Picture 3" descr="D:\MEDIA\1704\170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8001000" cy="9144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Functions of the Muscular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7086600" cy="29718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Produce body movements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Stabilize body positions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Regulate organ volume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Move substances within the body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Produce </a:t>
            </a:r>
            <a:r>
              <a:rPr lang="en-US" sz="2800" b="1" dirty="0" smtClean="0"/>
              <a:t>heat (</a:t>
            </a:r>
            <a:r>
              <a:rPr lang="en-US" sz="2800" b="1" dirty="0" err="1" smtClean="0"/>
              <a:t>thermogenesis</a:t>
            </a:r>
            <a:r>
              <a:rPr lang="en-US" sz="2800" b="1" dirty="0" smtClean="0"/>
              <a:t>)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of Smooth Muscle</a:t>
            </a:r>
          </a:p>
        </p:txBody>
      </p:sp>
      <p:pic>
        <p:nvPicPr>
          <p:cNvPr id="21507" name="Picture 4" descr="D:\MEDIA\1704\17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of Smooth Muscle</a:t>
            </a:r>
          </a:p>
        </p:txBody>
      </p:sp>
      <p:pic>
        <p:nvPicPr>
          <p:cNvPr id="22531" name="Picture 4" descr="http://www.vh.org/Providers/Textbooks/MicroscopicAnatomy/Images/Plate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of Smooth Muscle</a:t>
            </a:r>
          </a:p>
        </p:txBody>
      </p:sp>
      <p:pic>
        <p:nvPicPr>
          <p:cNvPr id="23555" name="Picture 4" descr="http://www.vh.org/Providers/Textbooks/MicroscopicAnatomy/Images/Plate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96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Histology of Smooth Muscle</a:t>
            </a:r>
          </a:p>
        </p:txBody>
      </p:sp>
      <p:pic>
        <p:nvPicPr>
          <p:cNvPr id="24579" name="Picture 4" descr="http://www.vh.org/Providers/Textbooks/MicroscopicAnatomy/Images/Plate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3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chemeClr val="tx1"/>
                </a:solidFill>
              </a:rPr>
              <a:t/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/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1.  Action potential (electrical stimulation) from somatic 	(motor) nerve stimulates skeletal muscle fibers (cells) at 	neuromuscular  junction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2. “AP” causes the opening of Na+ channels on the 	sarcolemma thus causing a wave of depolarization to 	travel from the neuromuscular junction.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3.  Depolarization event is communicated deep into the 	sarcoplasm via t-tubules.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4.  Depolarization of sarcoplasmic reticulum causes the 	opening of Ca2+ channels and the subsequent release of 	calcium from sarcoplasmic reticulum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5.  Calcium binds to troponin, troponin molecules change 	shape 	causing tropomyosin to move off of crossbridge	 binding sites on actin 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162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/>
              <a:t>Sequence of Events in Skeletal Muscle Contraction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609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b="1" u="sng" smtClean="0">
                <a:solidFill>
                  <a:schemeClr val="tx1"/>
                </a:solidFill>
              </a:rPr>
              <a:t>Sequence of Events in Skeletal Muscle Contraction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143000"/>
            <a:ext cx="7620000" cy="5257800"/>
          </a:xfrm>
        </p:spPr>
        <p:txBody>
          <a:bodyPr/>
          <a:lstStyle/>
          <a:p>
            <a:pPr algn="l"/>
            <a:r>
              <a:rPr lang="en-US" sz="2400" b="1" smtClean="0"/>
              <a:t>6.  Myosin crossbridges bind to crossbridge binding sites 	on actin </a:t>
            </a:r>
            <a:br>
              <a:rPr lang="en-US" sz="2400" b="1" smtClean="0"/>
            </a:br>
            <a:r>
              <a:rPr lang="en-US" sz="2400" b="1" smtClean="0"/>
              <a:t>7.  ATPase acts on ATP in the binding site on the myosin 	to convert it into ADP + Pi + ENERGY </a:t>
            </a:r>
            <a:br>
              <a:rPr lang="en-US" sz="2400" b="1" smtClean="0"/>
            </a:br>
            <a:r>
              <a:rPr lang="en-US" sz="2400" b="1" smtClean="0"/>
              <a:t>8.  Released kinetic energy causes a “power-stroke” 	which causes actin to slide over myosin (i.e. a 	contraction occurs) </a:t>
            </a:r>
            <a:br>
              <a:rPr lang="en-US" sz="2400" b="1" smtClean="0"/>
            </a:br>
            <a:r>
              <a:rPr lang="en-US" sz="2400" b="1" smtClean="0"/>
              <a:t>9.  Sarcolemma repolarizes due to the opening of 	potassium channels.</a:t>
            </a:r>
          </a:p>
          <a:p>
            <a:pPr algn="l"/>
            <a:r>
              <a:rPr lang="en-US" sz="2400" b="1" smtClean="0"/>
              <a:t>10.  Calcium channels close and an active transport 	pump carries calcium back to sarcoplamic 	reticulum, troponin returns to pre-calcium shape, 	and ATP reforms to release the actin-myosin 	bond </a:t>
            </a:r>
            <a:br>
              <a:rPr lang="en-US" sz="2400" b="1" smtClean="0"/>
            </a:br>
            <a:endParaRPr lang="en-US" sz="2400" b="1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1.  Action potential (electrical stimulation) from somatic 	(motor) nerve stimulates skeletal muscle fibers (cells) at 	neuromuscular  junction</a:t>
            </a: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2. “AP” causes the opening of Na+ channels on the 	sarcolemma thus causing a wave of depolarization to 	travel from the neuromuscular junction.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3.  Depolarization event is communicated deep into the 	sarcoplasm via t-tubules.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4.  Depolarization of sarcoplasmic reticulum causes the 	opening of Ca2+ channels and the subsequent release of 	calcium from sarcoplasmic reticulum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5.  Calcium binds to troponin, troponin molecules change shape 	causing tropomyosin to move off of crossbridge binding 	sites on actin</a:t>
            </a:r>
            <a:r>
              <a:rPr lang="en-US" sz="2400" b="1" smtClean="0">
                <a:solidFill>
                  <a:srgbClr val="FFFF66"/>
                </a:solidFill>
              </a:rPr>
              <a:t> </a:t>
            </a:r>
            <a:br>
              <a:rPr lang="en-US" sz="2400" b="1" smtClean="0">
                <a:solidFill>
                  <a:srgbClr val="FFFF66"/>
                </a:solidFill>
              </a:rPr>
            </a:br>
            <a:endParaRPr lang="en-US" sz="2400" b="1" smtClean="0">
              <a:solidFill>
                <a:srgbClr val="FFFF66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79608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315200" cy="609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Neuromuscular junction</a:t>
            </a:r>
          </a:p>
        </p:txBody>
      </p:sp>
      <p:pic>
        <p:nvPicPr>
          <p:cNvPr id="28675" name="Picture 3" descr="D:\MEDIA\1704\170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725" y="1143000"/>
            <a:ext cx="5565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Neuromuscular junction,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microscopic view</a:t>
            </a:r>
          </a:p>
        </p:txBody>
      </p:sp>
      <p:pic>
        <p:nvPicPr>
          <p:cNvPr id="29699" name="Picture 4" descr="cmum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645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1.</a:t>
            </a:r>
            <a:r>
              <a:rPr lang="en-US" sz="2400" b="1" smtClean="0">
                <a:solidFill>
                  <a:srgbClr val="FFFF66"/>
                </a:solidFill>
              </a:rPr>
              <a:t>  </a:t>
            </a:r>
            <a:r>
              <a:rPr lang="en-US" sz="2400" b="1" smtClean="0">
                <a:solidFill>
                  <a:schemeClr val="tx1"/>
                </a:solidFill>
              </a:rPr>
              <a:t>Action potential (electrical stimulation) from somatic 	(motor) nerve stimulates skeletal muscle fibers (cells) at 	neuromuscular  junction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2. </a:t>
            </a:r>
            <a:r>
              <a:rPr lang="en-US" sz="2400" b="1" smtClean="0">
                <a:solidFill>
                  <a:srgbClr val="FFFF66"/>
                </a:solidFill>
              </a:rPr>
              <a:t>“</a:t>
            </a:r>
            <a:r>
              <a:rPr lang="en-US" sz="2400" b="1" smtClean="0">
                <a:solidFill>
                  <a:srgbClr val="FF0000"/>
                </a:solidFill>
              </a:rPr>
              <a:t>AP” causes the opening of Na+ channels on the 	sarcolemma thus causing a wave of depolarization to 	travel from the neuromuscular junction.</a:t>
            </a: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3.</a:t>
            </a:r>
            <a:r>
              <a:rPr lang="en-US" sz="2400" b="1" smtClean="0">
                <a:solidFill>
                  <a:srgbClr val="FFFF66"/>
                </a:solidFill>
              </a:rPr>
              <a:t>  </a:t>
            </a:r>
            <a:r>
              <a:rPr lang="en-US" sz="2400" b="1" smtClean="0">
                <a:solidFill>
                  <a:schemeClr val="tx1"/>
                </a:solidFill>
              </a:rPr>
              <a:t>Depolarization event is communicated deep into the 	sarcoplasm via t-tubules.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4.  Depolarization of sarcoplasmic reticulum causes the 	opening of Ca2+ channels and the subsequent release of 	calcium from sarcoplasmic reticulum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5.  Calcium binds to troponin, troponin molecules change shape 	causing tropomyosin to move off of crossbridge binding 	sites on actin</a:t>
            </a:r>
            <a:r>
              <a:rPr lang="en-US" sz="2400" b="1" smtClean="0">
                <a:solidFill>
                  <a:srgbClr val="FFFF66"/>
                </a:solidFill>
              </a:rPr>
              <a:t> </a:t>
            </a:r>
            <a:br>
              <a:rPr lang="en-US" sz="2400" b="1" smtClean="0">
                <a:solidFill>
                  <a:srgbClr val="FFFF66"/>
                </a:solidFill>
              </a:rPr>
            </a:br>
            <a:endParaRPr lang="en-US" sz="2400" b="1" smtClean="0">
              <a:solidFill>
                <a:srgbClr val="FFFF6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79608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Properties of Muscle Tissue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 dirty="0" smtClean="0"/>
              <a:t>Electrical </a:t>
            </a:r>
            <a:r>
              <a:rPr lang="en-US" sz="2800" b="1" dirty="0" smtClean="0"/>
              <a:t>excitability</a:t>
            </a:r>
          </a:p>
          <a:p>
            <a:pPr marL="609600" indent="-609600">
              <a:buNone/>
            </a:pPr>
            <a:r>
              <a:rPr lang="en-US" sz="2800" b="1" dirty="0" smtClean="0"/>
              <a:t>	</a:t>
            </a:r>
            <a:r>
              <a:rPr lang="en-US" sz="2800" b="1" dirty="0" smtClean="0"/>
              <a:t>(</a:t>
            </a:r>
            <a:r>
              <a:rPr lang="en-US" sz="2800" dirty="0" smtClean="0"/>
              <a:t>electrical </a:t>
            </a:r>
            <a:r>
              <a:rPr lang="en-US" sz="2800" dirty="0" smtClean="0"/>
              <a:t>impulses called action </a:t>
            </a:r>
            <a:r>
              <a:rPr lang="en-US" sz="2800" dirty="0" smtClean="0"/>
              <a:t>potentials)</a:t>
            </a:r>
            <a:endParaRPr lang="en-US" sz="2800" b="1" dirty="0" smtClean="0"/>
          </a:p>
          <a:p>
            <a:pPr marL="609600" indent="-609600">
              <a:buFontTx/>
              <a:buAutoNum type="arabicPeriod"/>
            </a:pPr>
            <a:r>
              <a:rPr lang="en-US" sz="2800" b="1" dirty="0" smtClean="0"/>
              <a:t>Contractility</a:t>
            </a:r>
          </a:p>
          <a:p>
            <a:pPr marL="609600" indent="-609600">
              <a:buFontTx/>
              <a:buNone/>
            </a:pPr>
            <a:r>
              <a:rPr lang="en-US" sz="2800" b="1" dirty="0" smtClean="0"/>
              <a:t>	</a:t>
            </a:r>
            <a:r>
              <a:rPr lang="en-US" sz="2800" dirty="0" smtClean="0"/>
              <a:t>a.  Isometric contraction: No shortening of muscle</a:t>
            </a:r>
          </a:p>
          <a:p>
            <a:pPr marL="609600" indent="-609600">
              <a:buFontTx/>
              <a:buNone/>
            </a:pPr>
            <a:r>
              <a:rPr lang="en-US" sz="2800" dirty="0" smtClean="0"/>
              <a:t>	b.  Isotonic contraction: Shortening of muscle</a:t>
            </a:r>
          </a:p>
          <a:p>
            <a:pPr marL="609600" indent="-609600">
              <a:buFontTx/>
              <a:buAutoNum type="arabicPeriod" startAt="3"/>
            </a:pPr>
            <a:r>
              <a:rPr lang="en-US" sz="2800" b="1" dirty="0" smtClean="0"/>
              <a:t>Extensibility (</a:t>
            </a:r>
            <a:r>
              <a:rPr lang="en-US" sz="2800" dirty="0" smtClean="0"/>
              <a:t>stretch </a:t>
            </a:r>
            <a:r>
              <a:rPr lang="en-US" sz="2800" dirty="0" smtClean="0"/>
              <a:t>without being </a:t>
            </a:r>
            <a:r>
              <a:rPr lang="en-US" sz="2800" dirty="0" smtClean="0"/>
              <a:t>damaged)</a:t>
            </a:r>
            <a:endParaRPr lang="en-US" sz="2800" b="1" dirty="0" smtClean="0"/>
          </a:p>
          <a:p>
            <a:pPr marL="609600" indent="-609600">
              <a:buFontTx/>
              <a:buAutoNum type="arabicPeriod" startAt="3"/>
            </a:pPr>
            <a:r>
              <a:rPr lang="en-US" sz="2800" b="1" dirty="0" smtClean="0"/>
              <a:t>Elasticity (</a:t>
            </a:r>
            <a:r>
              <a:rPr lang="en-US" sz="2800" dirty="0" smtClean="0"/>
              <a:t>return to its original </a:t>
            </a:r>
            <a:r>
              <a:rPr lang="en-US" sz="2800" dirty="0" smtClean="0"/>
              <a:t>shape)</a:t>
            </a:r>
            <a:endParaRPr lang="en-US" sz="2800" b="1" dirty="0" smtClean="0"/>
          </a:p>
          <a:p>
            <a:pPr marL="609600" indent="-609600">
              <a:buFontTx/>
              <a:buNone/>
            </a:pPr>
            <a:endParaRPr lang="en-US" sz="2800" b="1" dirty="0" smtClean="0"/>
          </a:p>
          <a:p>
            <a:pPr marL="609600" indent="-609600">
              <a:buFontTx/>
              <a:buAutoNum type="arabicPeriod"/>
            </a:pPr>
            <a:endParaRPr lang="en-US" sz="2800" b="1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Sarcolemma membrane states</a:t>
            </a:r>
          </a:p>
        </p:txBody>
      </p:sp>
      <p:pic>
        <p:nvPicPr>
          <p:cNvPr id="31747" name="Picture 3" descr="17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Action Potentials on the Sarcolemma </a:t>
            </a:r>
          </a:p>
        </p:txBody>
      </p:sp>
      <p:pic>
        <p:nvPicPr>
          <p:cNvPr id="32771" name="Picture 4" descr="D:\MEDIA\1738\17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1.  Action potential (electrical stimulation) from somatic 	(motor) nerve stimulates skeletal muscle fibers (cells) at 	neuromuscular  junction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2. “AP” causes the opening of Na+ channels on the 	sarcolemma thus causing a wave of depolarization to 	travel from the neuromuscular junction.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3.  Depolarization event is communicated deep into the 	sarcoplasm via t-tubules.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4.  Depolarization of sarcoplasmic reticulum causes the 	opening of Ca2+ channels and the subsequent release of 	calcium from sarcoplasmic reticulum </a:t>
            </a: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5.  Calcium binds to troponin, troponin molecules change shape 	causing tropomyosin to move off of crossbridge binding 	sites on actin </a:t>
            </a:r>
            <a:br>
              <a:rPr lang="en-US" sz="2400" b="1" smtClean="0">
                <a:solidFill>
                  <a:schemeClr val="tx1"/>
                </a:solidFill>
              </a:rPr>
            </a:br>
            <a:endParaRPr lang="en-US" sz="2400" b="1" smtClean="0">
              <a:solidFill>
                <a:schemeClr val="tx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9342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34819" name="Picture 3" descr="170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29450" cy="4076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6019800"/>
            <a:ext cx="18415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8382000" cy="49530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1.  Action potential (electrical stimulation) from somatic 	(motor) nerve stimulates skeletal muscle fibers (cells) at 	neuromuscular  junction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2. “AP” causes the opening of Na+ channels on the 	sarcolemma thus causing a wave of depolarization to 	travel from the neuromuscular junction.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3.  Depolarization event is communicated deep into the 	sarcoplasm via t-tubules.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4.  Depolarization of sarcoplasmic reticulum causes the 	opening of Ca2+ channels and the subsequent release of 	calcium from sarcoplasmic reticulum </a:t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5.  Calcium binds to troponin, troponin molecules change	 shape causing tropomyosin to move off of crossbridge 	binding  sites on actin </a:t>
            </a:r>
            <a:br>
              <a:rPr lang="en-US" sz="2400" b="1" smtClean="0">
                <a:solidFill>
                  <a:srgbClr val="FF0000"/>
                </a:solidFill>
              </a:rPr>
            </a:br>
            <a:endParaRPr lang="en-US" sz="2400" b="1" smtClean="0">
              <a:solidFill>
                <a:srgbClr val="FF00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6796088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Calcium Troponin-Tropomyosin Interaction</a:t>
            </a:r>
          </a:p>
        </p:txBody>
      </p:sp>
      <p:pic>
        <p:nvPicPr>
          <p:cNvPr id="36867" name="Picture 3" descr="D:\MEDIA\1704\170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620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609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b="1" u="sng" smtClean="0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143000"/>
            <a:ext cx="7620000" cy="5257800"/>
          </a:xfrm>
        </p:spPr>
        <p:txBody>
          <a:bodyPr/>
          <a:lstStyle/>
          <a:p>
            <a:pPr algn="l"/>
            <a:r>
              <a:rPr lang="en-US" sz="2400" b="1" smtClean="0">
                <a:solidFill>
                  <a:srgbClr val="FF0000"/>
                </a:solidFill>
              </a:rPr>
              <a:t>6.  Myosin crossbridges bind to crossbridge binding sites 	on actin 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7.  ATPase acts on ATP in the binding site on the myosin 	to convert it into ADP + Pi + ENERGY 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8.  Released kinetic energy causes a “power-stroke” 	which causes actin to slide over myosin (i.e. a 	contraction occurs) </a:t>
            </a: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r>
              <a:rPr lang="en-US" sz="2400" b="1" smtClean="0"/>
              <a:t>9.  Sarcolemma repolarizes due to the opening of 	potassium channels.</a:t>
            </a:r>
          </a:p>
          <a:p>
            <a:pPr algn="l"/>
            <a:r>
              <a:rPr lang="en-US" sz="2400" b="1" smtClean="0"/>
              <a:t>10.  Calcium channels close and an active transport 	pump carries calcium back to sarcoplasmic 	reticulum, troponin return to pre-calcium shape, 	and ATP reforms to release the actin-myosin 	bond</a:t>
            </a:r>
            <a:r>
              <a:rPr lang="en-US" sz="2400" b="1" smtClean="0">
                <a:solidFill>
                  <a:srgbClr val="FFFF66"/>
                </a:solidFill>
              </a:rPr>
              <a:t> </a:t>
            </a:r>
            <a:br>
              <a:rPr lang="en-US" sz="2400" b="1" smtClean="0">
                <a:solidFill>
                  <a:srgbClr val="FFFF66"/>
                </a:solidFill>
              </a:rPr>
            </a:br>
            <a:endParaRPr lang="en-US" sz="2400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934200" cy="914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Actin-Myosin Interaction</a:t>
            </a:r>
          </a:p>
        </p:txBody>
      </p:sp>
      <p:pic>
        <p:nvPicPr>
          <p:cNvPr id="38915" name="Picture 4" descr="D:\MEDIA\1704\17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20000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39939" name="Picture 4" descr="hl3A-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7010400" cy="4114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9940" name="AutoShape 5"/>
          <p:cNvSpPr>
            <a:spLocks noChangeArrowheads="1"/>
          </p:cNvSpPr>
          <p:nvPr/>
        </p:nvSpPr>
        <p:spPr bwMode="auto">
          <a:xfrm>
            <a:off x="5715000" y="4876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486400" y="5791200"/>
            <a:ext cx="10414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 band</a:t>
            </a:r>
          </a:p>
        </p:txBody>
      </p:sp>
      <p:sp>
        <p:nvSpPr>
          <p:cNvPr id="39942" name="AutoShape 7"/>
          <p:cNvSpPr>
            <a:spLocks noChangeArrowheads="1"/>
          </p:cNvSpPr>
          <p:nvPr/>
        </p:nvSpPr>
        <p:spPr bwMode="auto">
          <a:xfrm>
            <a:off x="2971800" y="48768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2667000" y="5943600"/>
            <a:ext cx="11430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 band</a:t>
            </a:r>
          </a:p>
        </p:txBody>
      </p:sp>
      <p:sp>
        <p:nvSpPr>
          <p:cNvPr id="39944" name="AutoShape 9"/>
          <p:cNvSpPr>
            <a:spLocks/>
          </p:cNvSpPr>
          <p:nvPr/>
        </p:nvSpPr>
        <p:spPr bwMode="auto">
          <a:xfrm rot="5508545">
            <a:off x="3687763" y="3779837"/>
            <a:ext cx="152400" cy="365125"/>
          </a:xfrm>
          <a:prstGeom prst="leftBrace">
            <a:avLst>
              <a:gd name="adj1" fmla="val 19965"/>
              <a:gd name="adj2" fmla="val 50000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3717925" y="3394075"/>
            <a:ext cx="1587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Sarcomere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Results of actin-myosin interaction</a:t>
            </a:r>
          </a:p>
        </p:txBody>
      </p:sp>
      <p:pic>
        <p:nvPicPr>
          <p:cNvPr id="40963" name="Picture 3" descr="1704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2286000"/>
            <a:ext cx="5019675" cy="4000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Three Types of Muscle Tissue that comprise the Muscular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05000"/>
            <a:ext cx="6477000" cy="43434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b="1" smtClean="0"/>
              <a:t>Skeletal muscle: creates the movement associated with bones and joints.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Smooth muscle:  associated with hollow organs, blood vessels, and ducts. </a:t>
            </a:r>
          </a:p>
          <a:p>
            <a:pPr marL="609600" indent="-609600" algn="l">
              <a:buFontTx/>
              <a:buAutoNum type="arabicPeriod"/>
            </a:pPr>
            <a:r>
              <a:rPr lang="en-US" b="1" smtClean="0"/>
              <a:t>Cardiac muscle: found within the heart where it creates the pumping action of the heart.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609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b="1" u="sng" smtClean="0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143000"/>
            <a:ext cx="7620000" cy="5257800"/>
          </a:xfrm>
        </p:spPr>
        <p:txBody>
          <a:bodyPr/>
          <a:lstStyle/>
          <a:p>
            <a:pPr algn="l"/>
            <a:r>
              <a:rPr lang="en-US" sz="2400" b="1" smtClean="0"/>
              <a:t>6.  Myosin crossbridges bind to crossbridge binding sites 	on actin </a:t>
            </a:r>
            <a:br>
              <a:rPr lang="en-US" sz="2400" b="1" smtClean="0"/>
            </a:br>
            <a:r>
              <a:rPr lang="en-US" sz="2400" b="1" smtClean="0"/>
              <a:t>7.  ATPase acts on ATP in the binding site on the myosin 	to convert it into ADP + Pi + ENERGY </a:t>
            </a:r>
            <a:br>
              <a:rPr lang="en-US" sz="2400" b="1" smtClean="0"/>
            </a:br>
            <a:r>
              <a:rPr lang="en-US" sz="2400" b="1" smtClean="0"/>
              <a:t>8.  Released kinetic energy causes a “power-stroke” 	which causes actin to slide over myosin (i.e. a 	contraction occurs) </a:t>
            </a:r>
            <a:br>
              <a:rPr lang="en-US" sz="2400" b="1" smtClean="0"/>
            </a:br>
            <a:r>
              <a:rPr lang="en-US" sz="2400" b="1" smtClean="0">
                <a:solidFill>
                  <a:srgbClr val="FF0000"/>
                </a:solidFill>
              </a:rPr>
              <a:t>9.  Sarcolemma repolarizes due to the opening of 	potassium channels.</a:t>
            </a:r>
          </a:p>
          <a:p>
            <a:pPr algn="l"/>
            <a:r>
              <a:rPr lang="en-US" sz="2400" b="1" smtClean="0"/>
              <a:t>10.  Calcium channels close and an active transport 	pump carries calcium back to sarcoplasmic 	reticulum, troponin return to pre-calcium shape, 	and ATP reforms to release the actin-myosin 	bond </a:t>
            </a:r>
            <a:br>
              <a:rPr lang="en-US" sz="2400" b="1" smtClean="0"/>
            </a:br>
            <a:endParaRPr lang="en-US" sz="2400" b="1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Action Potentials on the Sarcolemma </a:t>
            </a:r>
          </a:p>
        </p:txBody>
      </p:sp>
      <p:pic>
        <p:nvPicPr>
          <p:cNvPr id="43011" name="Picture 3" descr="D:\MEDIA\1738\17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382000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Sarcolemma membrane states</a:t>
            </a:r>
          </a:p>
        </p:txBody>
      </p:sp>
      <p:pic>
        <p:nvPicPr>
          <p:cNvPr id="44035" name="Picture 3" descr="17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620000" cy="5114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6096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2400" b="1" u="sng" smtClean="0">
                <a:solidFill>
                  <a:srgbClr val="FF0000"/>
                </a:solidFill>
              </a:rPr>
              <a:t>Sequence of Events in Skeletal Muscle Contraction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143000"/>
            <a:ext cx="7620000" cy="5257800"/>
          </a:xfrm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en-US" sz="2400" b="1" smtClean="0"/>
              <a:t>6.  Myosin crossbridges bind to crossbridge binding sites 	on actin </a:t>
            </a:r>
            <a:br>
              <a:rPr lang="en-US" sz="2400" b="1" smtClean="0"/>
            </a:br>
            <a:r>
              <a:rPr lang="en-US" sz="2400" b="1" smtClean="0"/>
              <a:t>7.  ATPase acts on ATP in the binding site on the myosin 	to convert it into ADP + Pi + ENERGY </a:t>
            </a:r>
            <a:br>
              <a:rPr lang="en-US" sz="2400" b="1" smtClean="0"/>
            </a:br>
            <a:r>
              <a:rPr lang="en-US" sz="2400" b="1" smtClean="0"/>
              <a:t>8.  Released kinetic energy causes a “power-stroke” 	which causes actin to slide over myosin (i.e. a 	contraction occurs) </a:t>
            </a:r>
            <a:br>
              <a:rPr lang="en-US" sz="2400" b="1" smtClean="0"/>
            </a:br>
            <a:r>
              <a:rPr lang="en-US" sz="2400" b="1" smtClean="0"/>
              <a:t>9.  Sarcolemma repolarizes due to the opening of 	Potassium channels.</a:t>
            </a:r>
          </a:p>
          <a:p>
            <a:pPr algn="l"/>
            <a:r>
              <a:rPr lang="en-US" sz="2400" b="1" smtClean="0">
                <a:solidFill>
                  <a:srgbClr val="FF0000"/>
                </a:solidFill>
              </a:rPr>
              <a:t>10.  Calcium channels close and an active transport 	pump carries calcium back to sarcoplasmic 	reticulum, troponin return to pre-calcium shape, 	and ATP reforms to release the actin-myosin 	bond </a:t>
            </a:r>
            <a:r>
              <a:rPr lang="en-US" sz="2400" b="1" smtClean="0">
                <a:solidFill>
                  <a:srgbClr val="FFFF66"/>
                </a:solidFill>
              </a:rPr>
              <a:t/>
            </a:r>
            <a:br>
              <a:rPr lang="en-US" sz="2400" b="1" smtClean="0">
                <a:solidFill>
                  <a:srgbClr val="FFFF66"/>
                </a:solidFill>
              </a:rPr>
            </a:br>
            <a:endParaRPr lang="en-US" sz="2400" b="1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Return of Calcium into the Sarcoplasmic Reticulum</a:t>
            </a:r>
          </a:p>
        </p:txBody>
      </p:sp>
      <p:pic>
        <p:nvPicPr>
          <p:cNvPr id="46083" name="Picture 3" descr="D:\MEDIA\1704\170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752600"/>
            <a:ext cx="5715000" cy="4981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gross level</a:t>
            </a:r>
          </a:p>
        </p:txBody>
      </p:sp>
      <p:pic>
        <p:nvPicPr>
          <p:cNvPr id="6147" name="Picture 3" descr="1704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7526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25314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 layers</a:t>
            </a:r>
          </a:p>
          <a:p>
            <a:r>
              <a:rPr lang="en-US" dirty="0" smtClean="0"/>
              <a:t>Directly associated</a:t>
            </a:r>
          </a:p>
          <a:p>
            <a:r>
              <a:rPr lang="en-US" dirty="0" smtClean="0"/>
              <a:t>With muscles: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Epimysium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Perimysium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Endomysium</a:t>
            </a:r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r>
              <a:rPr lang="en-US" dirty="0" smtClean="0"/>
              <a:t>Other CT</a:t>
            </a:r>
          </a:p>
          <a:p>
            <a:pPr marL="457200" indent="-457200">
              <a:buAutoNum type="arabicPeriod"/>
            </a:pPr>
            <a:r>
              <a:rPr lang="en-US" dirty="0" smtClean="0"/>
              <a:t>Fascia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Aponeurosis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gross level</a:t>
            </a:r>
          </a:p>
        </p:txBody>
      </p:sp>
      <p:pic>
        <p:nvPicPr>
          <p:cNvPr id="7171" name="Picture 3" descr="173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gross level</a:t>
            </a:r>
          </a:p>
        </p:txBody>
      </p:sp>
      <p:pic>
        <p:nvPicPr>
          <p:cNvPr id="8195" name="Picture 4" descr="hl3A-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3152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6" name="AutoShape 5"/>
          <p:cNvSpPr>
            <a:spLocks noChangeArrowheads="1"/>
          </p:cNvSpPr>
          <p:nvPr/>
        </p:nvSpPr>
        <p:spPr bwMode="auto">
          <a:xfrm>
            <a:off x="6553200" y="4038600"/>
            <a:ext cx="976313" cy="209550"/>
          </a:xfrm>
          <a:prstGeom prst="leftArrow">
            <a:avLst>
              <a:gd name="adj1" fmla="val 50000"/>
              <a:gd name="adj2" fmla="val 11647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7086600" y="4267200"/>
            <a:ext cx="17668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Perimysium</a:t>
            </a:r>
          </a:p>
        </p:txBody>
      </p:sp>
      <p:sp>
        <p:nvSpPr>
          <p:cNvPr id="8198" name="AutoShape 7"/>
          <p:cNvSpPr>
            <a:spLocks noChangeArrowheads="1"/>
          </p:cNvSpPr>
          <p:nvPr/>
        </p:nvSpPr>
        <p:spPr bwMode="auto">
          <a:xfrm>
            <a:off x="2286000" y="4572000"/>
            <a:ext cx="976313" cy="209550"/>
          </a:xfrm>
          <a:prstGeom prst="rightArrow">
            <a:avLst>
              <a:gd name="adj1" fmla="val 50000"/>
              <a:gd name="adj2" fmla="val 11647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28600" y="4419600"/>
            <a:ext cx="19224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Endomysium</a:t>
            </a:r>
          </a:p>
        </p:txBody>
      </p:sp>
      <p:sp>
        <p:nvSpPr>
          <p:cNvPr id="8200" name="AutoShape 9"/>
          <p:cNvSpPr>
            <a:spLocks noChangeArrowheads="1"/>
          </p:cNvSpPr>
          <p:nvPr/>
        </p:nvSpPr>
        <p:spPr bwMode="auto">
          <a:xfrm>
            <a:off x="5410200" y="2743200"/>
            <a:ext cx="976313" cy="209550"/>
          </a:xfrm>
          <a:prstGeom prst="leftArrow">
            <a:avLst>
              <a:gd name="adj1" fmla="val 50000"/>
              <a:gd name="adj2" fmla="val 116477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613525" y="2632075"/>
            <a:ext cx="174148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Muscle fiber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668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Characteristics of Skeletal Muscle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 sz="2800" b="1" smtClean="0"/>
              <a:t>Long cylindrical fibers that are multi-nucleated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Striated, composed of sarcomeres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Abundant sarcoplasmic reticulum for Ca 2+ storage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Contains transverse tubules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No gap junctions between cells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No autorhythmicity, voluntary nervous control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Fast speed of contraction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Acetylcholine regulation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smtClean="0"/>
              <a:t>Limited regeneration via satellite cells</a:t>
            </a:r>
          </a:p>
          <a:p>
            <a:pPr marL="609600" indent="-609600" algn="l">
              <a:buFontTx/>
              <a:buAutoNum type="arabicPeriod"/>
            </a:pPr>
            <a:endParaRPr lang="en-US" sz="2800" b="1" smtClean="0"/>
          </a:p>
          <a:p>
            <a:pPr marL="609600" indent="-609600" algn="l">
              <a:buFontTx/>
              <a:buAutoNum type="arabicPeriod"/>
            </a:pPr>
            <a:endParaRPr lang="en-US" sz="2800" b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Organization of Skeletal Muscles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at the microscopic level</a:t>
            </a:r>
          </a:p>
        </p:txBody>
      </p:sp>
      <p:pic>
        <p:nvPicPr>
          <p:cNvPr id="10243" name="Picture 3" descr="170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29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14400" y="6019800"/>
            <a:ext cx="736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Sarcolemma: cytoplasmic membrane plus endomysium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1014</TotalTime>
  <Words>484</Words>
  <Application>Microsoft Office PowerPoint</Application>
  <PresentationFormat>On-screen Show (4:3)</PresentationFormat>
  <Paragraphs>117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 Presentation</vt:lpstr>
      <vt:lpstr>Bio&amp; 241 A&amp;P 1 Unit 3 / Lecture 2</vt:lpstr>
      <vt:lpstr>Functions of the Muscular System</vt:lpstr>
      <vt:lpstr>Properties of Muscle Tissue</vt:lpstr>
      <vt:lpstr>Three Types of Muscle Tissue that comprise the Muscular System</vt:lpstr>
      <vt:lpstr>Organization of Skeletal Muscles  at the gross level</vt:lpstr>
      <vt:lpstr>Organization of Skeletal Muscles  at the gross level</vt:lpstr>
      <vt:lpstr>Organization of Skeletal Muscles  at the gross level</vt:lpstr>
      <vt:lpstr>Characteristics of Skeletal Muscle</vt:lpstr>
      <vt:lpstr>Organization of Skeletal Muscles  at the microscopic level</vt:lpstr>
      <vt:lpstr>Organization of Skeletal Muscles  at the microscopic level</vt:lpstr>
      <vt:lpstr>Organization of Skeletal Muscles  at the microscopic level</vt:lpstr>
      <vt:lpstr>Organization of Skeletal Muscles  at the microscopic level:  Contractile Proteins</vt:lpstr>
      <vt:lpstr>Organization of Skeletal Muscles  at the microscopic level</vt:lpstr>
      <vt:lpstr>Organization of Skeletal Muscles  at the microscopic level</vt:lpstr>
      <vt:lpstr>Characteristics of Cardiac Muscle</vt:lpstr>
      <vt:lpstr>Organization of Cardiac Muscles  at the microscopic level </vt:lpstr>
      <vt:lpstr>Slide 17</vt:lpstr>
      <vt:lpstr>Characteristics of Smooth Muscle</vt:lpstr>
      <vt:lpstr>Histology of Smooth Muscle</vt:lpstr>
      <vt:lpstr>Histology of Smooth Muscle</vt:lpstr>
      <vt:lpstr>Histology of Smooth Muscle</vt:lpstr>
      <vt:lpstr>Histology of Smooth Muscle</vt:lpstr>
      <vt:lpstr>Histology of Smooth Muscle</vt:lpstr>
      <vt:lpstr>  1.  Action potential (electrical stimulation) from somatic  (motor) nerve stimulates skeletal muscle fibers (cells) at  neuromuscular  junction 2. “AP” causes the opening of Na+ channels on the  sarcolemma thus causing a wave of depolarization to  travel from the neuromuscular junction. 3.  Depolarization event is communicated deep into the  sarcoplasm via t-tubules. 4.  Depolarization of sarcoplasmic reticulum causes the  opening of Ca2+ channels and the subsequent release of  calcium from sarcoplasmic reticulum  5.  Calcium binds to troponin, troponin molecules change  shape  causing tropomyosin to move off of crossbridge  binding sites on actin  </vt:lpstr>
      <vt:lpstr>Sequence of Events in Skeletal Muscle Contraction</vt:lpstr>
      <vt:lpstr>  1.  Action potential (electrical stimulation) from somatic  (motor) nerve stimulates skeletal muscle fibers (cells) at  neuromuscular  junction 2. “AP” causes the opening of Na+ channels on the  sarcolemma thus causing a wave of depolarization to  travel from the neuromuscular junction. 3.  Depolarization event is communicated deep into the  sarcoplasm via t-tubules. 4.  Depolarization of sarcoplasmic reticulum causes the  opening of Ca2+ channels and the subsequent release of  calcium from sarcoplasmic reticulum  5.  Calcium binds to troponin, troponin molecules change shape  causing tropomyosin to move off of crossbridge binding  sites on actin  </vt:lpstr>
      <vt:lpstr>Neuromuscular junction</vt:lpstr>
      <vt:lpstr>Neuromuscular junction,  microscopic view</vt:lpstr>
      <vt:lpstr>  1.  Action potential (electrical stimulation) from somatic  (motor) nerve stimulates skeletal muscle fibers (cells) at  neuromuscular  junction 2. “AP” causes the opening of Na+ channels on the  sarcolemma thus causing a wave of depolarization to  travel from the neuromuscular junction. 3.  Depolarization event is communicated deep into the  sarcoplasm via t-tubules. 4.  Depolarization of sarcoplasmic reticulum causes the  opening of Ca2+ channels and the subsequent release of  calcium from sarcoplasmic reticulum  5.  Calcium binds to troponin, troponin molecules change shape  causing tropomyosin to move off of crossbridge binding  sites on actin  </vt:lpstr>
      <vt:lpstr>Sarcolemma membrane states</vt:lpstr>
      <vt:lpstr>Action Potentials on the Sarcolemma </vt:lpstr>
      <vt:lpstr>  1.  Action potential (electrical stimulation) from somatic  (motor) nerve stimulates skeletal muscle fibers (cells) at  neuromuscular  junction 2. “AP” causes the opening of Na+ channels on the  sarcolemma thus causing a wave of depolarization to  travel from the neuromuscular junction. 3.  Depolarization event is communicated deep into the  sarcoplasm via t-tubules. 4.  Depolarization of sarcoplasmic reticulum causes the  opening of Ca2+ channels and the subsequent release of  calcium from sarcoplasmic reticulum  5.  Calcium binds to troponin, troponin molecules change shape  causing tropomyosin to move off of crossbridge binding  sites on actin  </vt:lpstr>
      <vt:lpstr>Organization of Skeletal Muscles  at the microscopic level</vt:lpstr>
      <vt:lpstr>  1.  Action potential (electrical stimulation) from somatic  (motor) nerve stimulates skeletal muscle fibers (cells) at  neuromuscular  junction 2. “AP” causes the opening of Na+ channels on the  sarcolemma thus causing a wave of depolarization to  travel from the neuromuscular junction. 3.  Depolarization event is communicated deep into the  sarcoplasm via t-tubules. 4.  Depolarization of sarcoplasmic reticulum causes the  opening of Ca2+ channels and the subsequent release of  calcium from sarcoplasmic reticulum  5.  Calcium binds to troponin, troponin molecules change  shape causing tropomyosin to move off of crossbridge  binding  sites on actin  </vt:lpstr>
      <vt:lpstr>Calcium Troponin-Tropomyosin Interaction</vt:lpstr>
      <vt:lpstr>Sequence of Events in Skeletal Muscle Contraction</vt:lpstr>
      <vt:lpstr>Actin-Myosin Interaction</vt:lpstr>
      <vt:lpstr>Organization of Skeletal Muscles  at the microscopic level</vt:lpstr>
      <vt:lpstr>Results of actin-myosin interaction</vt:lpstr>
      <vt:lpstr>Sequence of Events in Skeletal Muscle Contraction</vt:lpstr>
      <vt:lpstr>Action Potentials on the Sarcolemma </vt:lpstr>
      <vt:lpstr>Sarcolemma membrane states</vt:lpstr>
      <vt:lpstr>Sequence of Events in Skeletal Muscle Contraction</vt:lpstr>
      <vt:lpstr>Return of Calcium into the Sarcoplasmic Reticulum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Types of Muscle tissue that comprise the Muscular System</dc:title>
  <dc:creator>garyb</dc:creator>
  <cp:lastModifiedBy>GaryB</cp:lastModifiedBy>
  <cp:revision>58</cp:revision>
  <dcterms:created xsi:type="dcterms:W3CDTF">2001-10-21T21:45:41Z</dcterms:created>
  <dcterms:modified xsi:type="dcterms:W3CDTF">2010-01-29T21:37:28Z</dcterms:modified>
</cp:coreProperties>
</file>